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65" r:id="rId3"/>
    <p:sldId id="266" r:id="rId4"/>
    <p:sldId id="268" r:id="rId5"/>
    <p:sldId id="267" r:id="rId6"/>
    <p:sldId id="257" r:id="rId7"/>
    <p:sldId id="260" r:id="rId8"/>
    <p:sldId id="261" r:id="rId9"/>
    <p:sldId id="289" r:id="rId10"/>
    <p:sldId id="290" r:id="rId11"/>
    <p:sldId id="264" r:id="rId12"/>
    <p:sldId id="262" r:id="rId13"/>
    <p:sldId id="284" r:id="rId14"/>
    <p:sldId id="263" r:id="rId15"/>
    <p:sldId id="274" r:id="rId16"/>
    <p:sldId id="291" r:id="rId17"/>
    <p:sldId id="292" r:id="rId18"/>
    <p:sldId id="275" r:id="rId19"/>
    <p:sldId id="276" r:id="rId20"/>
    <p:sldId id="277" r:id="rId21"/>
    <p:sldId id="278" r:id="rId22"/>
    <p:sldId id="294" r:id="rId23"/>
    <p:sldId id="299" r:id="rId24"/>
    <p:sldId id="295" r:id="rId25"/>
    <p:sldId id="296" r:id="rId26"/>
    <p:sldId id="297" r:id="rId27"/>
    <p:sldId id="281" r:id="rId28"/>
    <p:sldId id="2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7"/>
    <p:restoredTop sz="92679"/>
  </p:normalViewPr>
  <p:slideViewPr>
    <p:cSldViewPr snapToGrid="0" snapToObjects="1">
      <p:cViewPr varScale="1">
        <p:scale>
          <a:sx n="67" d="100"/>
          <a:sy n="67" d="100"/>
        </p:scale>
        <p:origin x="192" y="6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6F7EA-AA72-EB44-AD0A-3443A1D845EC}" type="datetimeFigureOut">
              <a:rPr lang="en-US" smtClean="0"/>
              <a:t>9/8/18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0066E-D42E-AA47-A0B6-792BF8251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902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768FA-2D67-1B42-AC08-BB9A65D1BF7B}" type="datetimeFigureOut">
              <a:rPr lang="en-US" smtClean="0"/>
              <a:t>9/8/18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8FB63-5DAE-2C4E-B85F-1654905B6F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50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FB63-5DAE-2C4E-B85F-1654905B6F4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46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</a:t>
            </a:r>
            <a:r>
              <a:rPr lang="en-US" dirty="0" err="1"/>
              <a:t>Hajotthu</a:t>
            </a:r>
            <a:r>
              <a:rPr lang="en-US" dirty="0"/>
              <a:t> at the German language Wikipedia, CC BY-SA 3.0, 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=49771951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FB63-5DAE-2C4E-B85F-1654905B6F4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03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FB63-5DAE-2C4E-B85F-1654905B6F4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51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8FB63-5DAE-2C4E-B85F-1654905B6F4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541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FB63-5DAE-2C4E-B85F-1654905B6F4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64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FB63-5DAE-2C4E-B85F-1654905B6F44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341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FB63-5DAE-2C4E-B85F-1654905B6F4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580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FB63-5DAE-2C4E-B85F-1654905B6F4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837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FB63-5DAE-2C4E-B85F-1654905B6F4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066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FB63-5DAE-2C4E-B85F-1654905B6F4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860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FB63-5DAE-2C4E-B85F-1654905B6F4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494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FB63-5DAE-2C4E-B85F-1654905B6F4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743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FB63-5DAE-2C4E-B85F-1654905B6F4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98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FB63-5DAE-2C4E-B85F-1654905B6F4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003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01B9-7603-494A-9459-FB72070A8033}" type="datetimeFigureOut">
              <a:rPr lang="en-US" smtClean="0"/>
              <a:t>9/8/18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4CDE-B0A4-544F-BC0C-154B60BB4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016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01B9-7603-494A-9459-FB72070A8033}" type="datetimeFigureOut">
              <a:rPr lang="en-US" smtClean="0"/>
              <a:t>9/8/18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4CDE-B0A4-544F-BC0C-154B60BB4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547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01B9-7603-494A-9459-FB72070A8033}" type="datetimeFigureOut">
              <a:rPr lang="en-US" smtClean="0"/>
              <a:t>9/8/18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4CDE-B0A4-544F-BC0C-154B60BB4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762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01B9-7603-494A-9459-FB72070A8033}" type="datetimeFigureOut">
              <a:rPr lang="en-US" smtClean="0"/>
              <a:t>9/8/18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4CDE-B0A4-544F-BC0C-154B60BB4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90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01B9-7603-494A-9459-FB72070A8033}" type="datetimeFigureOut">
              <a:rPr lang="en-US" smtClean="0"/>
              <a:t>9/8/18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4CDE-B0A4-544F-BC0C-154B60BB4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254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01B9-7603-494A-9459-FB72070A8033}" type="datetimeFigureOut">
              <a:rPr lang="en-US" smtClean="0"/>
              <a:t>9/8/18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4CDE-B0A4-544F-BC0C-154B60BB4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92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01B9-7603-494A-9459-FB72070A8033}" type="datetimeFigureOut">
              <a:rPr lang="en-US" smtClean="0"/>
              <a:t>9/8/18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4CDE-B0A4-544F-BC0C-154B60BB4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25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01B9-7603-494A-9459-FB72070A8033}" type="datetimeFigureOut">
              <a:rPr lang="en-US" smtClean="0"/>
              <a:t>9/8/18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4CDE-B0A4-544F-BC0C-154B60BB4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531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01B9-7603-494A-9459-FB72070A8033}" type="datetimeFigureOut">
              <a:rPr lang="en-US" smtClean="0"/>
              <a:t>9/8/18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4CDE-B0A4-544F-BC0C-154B60BB4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249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01B9-7603-494A-9459-FB72070A8033}" type="datetimeFigureOut">
              <a:rPr lang="en-US" smtClean="0"/>
              <a:t>9/8/18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4CDE-B0A4-544F-BC0C-154B60BB4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435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01B9-7603-494A-9459-FB72070A8033}" type="datetimeFigureOut">
              <a:rPr lang="en-US" smtClean="0"/>
              <a:t>9/8/18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F4CDE-B0A4-544F-BC0C-154B60BB4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12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C01B9-7603-494A-9459-FB72070A8033}" type="datetimeFigureOut">
              <a:rPr lang="en-US" smtClean="0"/>
              <a:t>9/8/18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F4CDE-B0A4-544F-BC0C-154B60BB4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449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464156" cy="2387600"/>
          </a:xfrm>
        </p:spPr>
        <p:txBody>
          <a:bodyPr>
            <a:normAutofit fontScale="90000"/>
          </a:bodyPr>
          <a:lstStyle/>
          <a:p>
            <a:r>
              <a:rPr lang="en-US" sz="6600" b="1" dirty="0"/>
              <a:t>The Efficacy of Nonviolence in Self-determination Disputes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13383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Kathleen Gallagher Cunningham</a:t>
            </a:r>
          </a:p>
          <a:p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University of Maryland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8156" y="5668520"/>
            <a:ext cx="1159239" cy="1189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52141"/>
            <a:ext cx="16637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33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on Nonviolent Strategies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All organizations in SD movements</a:t>
            </a:r>
          </a:p>
          <a:p>
            <a:r>
              <a:rPr lang="en-US" sz="3200" dirty="0"/>
              <a:t>Use of violent and nonviolent tactics for over 12,000 organization-years </a:t>
            </a:r>
          </a:p>
          <a:p>
            <a:r>
              <a:rPr lang="en-US" sz="3200" dirty="0"/>
              <a:t>Rich variation</a:t>
            </a:r>
          </a:p>
          <a:p>
            <a:r>
              <a:rPr lang="en-US" sz="3200" dirty="0"/>
              <a:t>Organizations use</a:t>
            </a:r>
          </a:p>
          <a:p>
            <a:pPr lvl="1"/>
            <a:r>
              <a:rPr lang="en-US" sz="3200" dirty="0">
                <a:latin typeface="+mj-lt"/>
              </a:rPr>
              <a:t>Variety of tactics </a:t>
            </a:r>
          </a:p>
          <a:p>
            <a:pPr lvl="1"/>
            <a:r>
              <a:rPr lang="en-US" sz="3200" dirty="0">
                <a:latin typeface="+mj-lt"/>
              </a:rPr>
              <a:t>Switch among nonviolent</a:t>
            </a:r>
          </a:p>
          <a:p>
            <a:pPr lvl="1"/>
            <a:r>
              <a:rPr lang="en-US" sz="3200" dirty="0">
                <a:latin typeface="+mj-lt"/>
              </a:rPr>
              <a:t>Switch between violent and nonviolent</a:t>
            </a:r>
          </a:p>
          <a:p>
            <a:pPr lvl="1"/>
            <a:r>
              <a:rPr lang="en-US" sz="3200" dirty="0">
                <a:latin typeface="+mj-lt"/>
              </a:rPr>
              <a:t>Mix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47628"/>
            <a:ext cx="12192000" cy="29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6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47628"/>
            <a:ext cx="12192000" cy="29844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83079" y="365125"/>
            <a:ext cx="1087072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SD Movements’ Violent &amp; Nonviolent Behavior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946" y="1386085"/>
            <a:ext cx="6747163" cy="49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28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 of Organizations’ NV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sz="3200" dirty="0">
                <a:latin typeface="+mj-lt"/>
              </a:rPr>
              <a:t>Economic noncooperation: strikes, tax refusals, consumer boycotts</a:t>
            </a:r>
          </a:p>
          <a:p>
            <a:pPr lvl="0"/>
            <a:r>
              <a:rPr lang="en-US" sz="3200" dirty="0">
                <a:latin typeface="+mj-lt"/>
              </a:rPr>
              <a:t>Protest and demonstration: rallies, protests, demonstrations</a:t>
            </a:r>
          </a:p>
          <a:p>
            <a:pPr lvl="0"/>
            <a:r>
              <a:rPr lang="en-US" sz="3200" dirty="0">
                <a:latin typeface="+mj-lt"/>
              </a:rPr>
              <a:t>Nonviolent Intervention: sit-ins, occupations, blockades</a:t>
            </a:r>
          </a:p>
          <a:p>
            <a:pPr lvl="0"/>
            <a:r>
              <a:rPr lang="en-US" sz="3200" dirty="0">
                <a:latin typeface="+mj-lt"/>
              </a:rPr>
              <a:t>Social noncooperation: hunger strikes, self-immolation</a:t>
            </a:r>
          </a:p>
          <a:p>
            <a:pPr lvl="0"/>
            <a:r>
              <a:rPr lang="en-US" sz="3200" dirty="0">
                <a:latin typeface="+mj-lt"/>
              </a:rPr>
              <a:t>Political noncooperation: election boycotts, withdrawals from political office or coalition in the government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47628"/>
            <a:ext cx="12192000" cy="29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4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24" y="421795"/>
            <a:ext cx="5771076" cy="4879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47628"/>
            <a:ext cx="12192000" cy="298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4838" y="520037"/>
            <a:ext cx="79017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Bobby Sands &amp; the Hunger Strike in N. Ireland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42" y="1999283"/>
            <a:ext cx="7328594" cy="27107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34838" y="5301130"/>
            <a:ext cx="11125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US State Department: “deeply regretted” the death of Sands</a:t>
            </a:r>
          </a:p>
          <a:p>
            <a:r>
              <a:rPr lang="en-US" sz="3200" dirty="0"/>
              <a:t>NY Governor Carey and Mayor Koch criticized British Government </a:t>
            </a:r>
          </a:p>
        </p:txBody>
      </p:sp>
    </p:spTree>
    <p:extLst>
      <p:ext uri="{BB962C8B-B14F-4D97-AF65-F5344CB8AC3E}">
        <p14:creationId xmlns:p14="http://schemas.microsoft.com/office/powerpoint/2010/main" val="170400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Efficacy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Lots of nonviolence in SD movements </a:t>
            </a:r>
          </a:p>
          <a:p>
            <a:r>
              <a:rPr lang="en-US" sz="3200" dirty="0"/>
              <a:t>Does it work?</a:t>
            </a:r>
          </a:p>
          <a:p>
            <a:r>
              <a:rPr lang="en-US" sz="3200" dirty="0"/>
              <a:t>Secession uncommon </a:t>
            </a:r>
          </a:p>
          <a:p>
            <a:r>
              <a:rPr lang="en-US" sz="3200" dirty="0"/>
              <a:t>Accommodation is not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47628"/>
            <a:ext cx="12192000" cy="29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37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9863"/>
            <a:ext cx="10515600" cy="1480826"/>
          </a:xfrm>
        </p:spPr>
        <p:txBody>
          <a:bodyPr/>
          <a:lstStyle/>
          <a:p>
            <a:r>
              <a:rPr lang="en-US" dirty="0"/>
              <a:t>Efficacy as Accommodation by the State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47628"/>
            <a:ext cx="12192000" cy="29844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States accommodate to </a:t>
            </a:r>
          </a:p>
          <a:p>
            <a:pPr lvl="1"/>
            <a:r>
              <a:rPr lang="en-US" sz="3200" dirty="0">
                <a:latin typeface="+mj-lt"/>
              </a:rPr>
              <a:t>Manage challenges of multi-national society  </a:t>
            </a:r>
          </a:p>
          <a:p>
            <a:pPr lvl="1"/>
            <a:r>
              <a:rPr lang="en-US" sz="3200" dirty="0">
                <a:latin typeface="+mj-lt"/>
              </a:rPr>
              <a:t>Lower costs associated with dissent</a:t>
            </a:r>
          </a:p>
          <a:p>
            <a:pPr lvl="1"/>
            <a:r>
              <a:rPr lang="en-US" sz="3200" dirty="0">
                <a:latin typeface="+mj-lt"/>
              </a:rPr>
              <a:t>Avoid escalation </a:t>
            </a:r>
          </a:p>
          <a:p>
            <a:r>
              <a:rPr lang="en-US" sz="3200" dirty="0"/>
              <a:t>Movements’ strategies and tactics impact this</a:t>
            </a:r>
          </a:p>
        </p:txBody>
      </p:sp>
    </p:spTree>
    <p:extLst>
      <p:ext uri="{BB962C8B-B14F-4D97-AF65-F5344CB8AC3E}">
        <p14:creationId xmlns:p14="http://schemas.microsoft.com/office/powerpoint/2010/main" val="1410745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Accommodation in SD Movements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Concessions over any issue related to SD claims</a:t>
            </a:r>
          </a:p>
          <a:p>
            <a:pPr lvl="1"/>
            <a:r>
              <a:rPr lang="en-US" sz="3200" dirty="0">
                <a:latin typeface="+mj-lt"/>
              </a:rPr>
              <a:t>Language recognition of Malay-Muslims in Thailand 1991</a:t>
            </a:r>
          </a:p>
          <a:p>
            <a:pPr lvl="1"/>
            <a:r>
              <a:rPr lang="en-US" sz="3200" dirty="0">
                <a:latin typeface="+mj-lt"/>
              </a:rPr>
              <a:t>Fiscal autonomy in Corsica 1974</a:t>
            </a:r>
          </a:p>
          <a:p>
            <a:pPr lvl="1"/>
            <a:r>
              <a:rPr lang="en-US" sz="3200" dirty="0">
                <a:latin typeface="+mj-lt"/>
              </a:rPr>
              <a:t>Mizo ”state” in India 1987</a:t>
            </a:r>
          </a:p>
          <a:p>
            <a:pPr lvl="1"/>
            <a:r>
              <a:rPr lang="en-US" sz="3200" dirty="0">
                <a:latin typeface="+mj-lt"/>
              </a:rPr>
              <a:t>Local administrative and fiscal autonomy for </a:t>
            </a:r>
            <a:r>
              <a:rPr lang="en-US" sz="3200" dirty="0" err="1">
                <a:latin typeface="+mj-lt"/>
              </a:rPr>
              <a:t>Tuaregs</a:t>
            </a:r>
            <a:r>
              <a:rPr lang="en-US" sz="3200" dirty="0">
                <a:latin typeface="+mj-lt"/>
              </a:rPr>
              <a:t> in Mali 1992 </a:t>
            </a:r>
          </a:p>
          <a:p>
            <a:pPr lvl="1"/>
            <a:r>
              <a:rPr lang="en-US" sz="3200" dirty="0">
                <a:latin typeface="+mj-lt"/>
              </a:rPr>
              <a:t>Over 200 instances 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47628"/>
            <a:ext cx="12192000" cy="29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6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Patterns of Accommodation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1/3 of movements get one concession</a:t>
            </a:r>
          </a:p>
          <a:p>
            <a:r>
              <a:rPr lang="en-US" dirty="0"/>
              <a:t>1/3 of movements get more than one concession </a:t>
            </a:r>
          </a:p>
          <a:p>
            <a:r>
              <a:rPr lang="en-US" dirty="0"/>
              <a:t>All regions</a:t>
            </a:r>
          </a:p>
          <a:p>
            <a:r>
              <a:rPr lang="en-US" dirty="0"/>
              <a:t>All regimes types </a:t>
            </a:r>
          </a:p>
          <a:p>
            <a:r>
              <a:rPr lang="en-US" dirty="0"/>
              <a:t>1/3 involve legislative changes</a:t>
            </a:r>
          </a:p>
          <a:p>
            <a:r>
              <a:rPr lang="en-US" dirty="0"/>
              <a:t>1/5 involve constitutional changes</a:t>
            </a:r>
          </a:p>
          <a:p>
            <a:r>
              <a:rPr lang="en-US" dirty="0"/>
              <a:t>1/5 occurred during violent conflict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47628"/>
            <a:ext cx="12192000" cy="29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96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Nonviolence and SD Accommodation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Autofit/>
          </a:bodyPr>
          <a:lstStyle/>
          <a:p>
            <a:pPr lvl="0"/>
            <a:r>
              <a:rPr lang="en-US" sz="3200" dirty="0"/>
              <a:t>Key challenge: gaining and maintaining legitimacy </a:t>
            </a:r>
          </a:p>
          <a:p>
            <a:pPr lvl="1"/>
            <a:r>
              <a:rPr lang="en-US" sz="3200" dirty="0">
                <a:latin typeface="+mj-lt"/>
              </a:rPr>
              <a:t>Attract attention and support from outside </a:t>
            </a:r>
          </a:p>
          <a:p>
            <a:pPr lvl="1"/>
            <a:r>
              <a:rPr lang="en-US" sz="3200" dirty="0">
                <a:latin typeface="+mj-lt"/>
              </a:rPr>
              <a:t>Raise costs for state of repressing them</a:t>
            </a:r>
            <a:endParaRPr lang="en-US" sz="3200" dirty="0"/>
          </a:p>
          <a:p>
            <a:pPr lvl="0"/>
            <a:r>
              <a:rPr lang="en-US" sz="3200" dirty="0"/>
              <a:t>Nonviolence can facilitate this by:</a:t>
            </a:r>
          </a:p>
          <a:p>
            <a:pPr lvl="1"/>
            <a:r>
              <a:rPr lang="en-US" sz="3200" dirty="0">
                <a:latin typeface="+mj-lt"/>
              </a:rPr>
              <a:t>Shield the movement from terrorist label</a:t>
            </a:r>
          </a:p>
          <a:p>
            <a:pPr lvl="1"/>
            <a:r>
              <a:rPr lang="en-US" sz="3200" dirty="0">
                <a:latin typeface="+mj-lt"/>
              </a:rPr>
              <a:t>Allows framing the struggle as a human rights issue</a:t>
            </a:r>
          </a:p>
          <a:p>
            <a:pPr lvl="0"/>
            <a:r>
              <a:rPr lang="en-US" sz="3200" dirty="0"/>
              <a:t>Both make state repression more difficult &amp; increase incentives for accommodation</a:t>
            </a:r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47628"/>
            <a:ext cx="12192000" cy="29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1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An Alternative Path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 &amp; S: leverage of mass NV comes from power in numbers</a:t>
            </a:r>
          </a:p>
          <a:p>
            <a:pPr lvl="0"/>
            <a:r>
              <a:rPr lang="en-US" sz="3200" dirty="0"/>
              <a:t>Through framing, NV works to constrain the state </a:t>
            </a:r>
          </a:p>
          <a:p>
            <a:pPr lvl="1"/>
            <a:r>
              <a:rPr lang="en-US" sz="3200" dirty="0">
                <a:latin typeface="+mj-lt"/>
              </a:rPr>
              <a:t>Makes accommodation more attractive</a:t>
            </a:r>
          </a:p>
          <a:p>
            <a:pPr lvl="0"/>
            <a:r>
              <a:rPr lang="en-US" sz="3200" dirty="0"/>
              <a:t>Mechanism: nature of nonviolent resistance &amp; how employed to frame movement goals</a:t>
            </a:r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47628"/>
            <a:ext cx="12192000" cy="29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07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47628"/>
            <a:ext cx="12192000" cy="2984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415" y="529312"/>
            <a:ext cx="8343238" cy="59961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4287"/>
            <a:ext cx="10515600" cy="1325563"/>
          </a:xfrm>
        </p:spPr>
        <p:txBody>
          <a:bodyPr/>
          <a:lstStyle/>
          <a:p>
            <a:r>
              <a:rPr lang="en-US" dirty="0"/>
              <a:t>Challenges over National Self-determination</a:t>
            </a:r>
          </a:p>
        </p:txBody>
      </p:sp>
    </p:spTree>
    <p:extLst>
      <p:ext uri="{BB962C8B-B14F-4D97-AF65-F5344CB8AC3E}">
        <p14:creationId xmlns:p14="http://schemas.microsoft.com/office/powerpoint/2010/main" val="838032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Quantitative Empirical Evaluation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/>
              <a:t>Unit of analysis: movement-state dyad year, 1960-2005</a:t>
            </a:r>
          </a:p>
          <a:p>
            <a:pPr lvl="0"/>
            <a:r>
              <a:rPr lang="en-US" sz="3200" dirty="0"/>
              <a:t>Logistic regression on accommodation </a:t>
            </a:r>
          </a:p>
          <a:p>
            <a:pPr lvl="0"/>
            <a:r>
              <a:rPr lang="en-US" sz="3200" dirty="0"/>
              <a:t>IV: Percent of organizations in movement using NV (lag)</a:t>
            </a:r>
          </a:p>
          <a:p>
            <a:pPr lvl="1"/>
            <a:r>
              <a:rPr lang="en-US" sz="3200" dirty="0">
                <a:latin typeface="+mj-lt"/>
              </a:rPr>
              <a:t>Alternatives: Any organization using nonviolence </a:t>
            </a:r>
          </a:p>
          <a:p>
            <a:pPr lvl="0"/>
            <a:r>
              <a:rPr lang="en-US" sz="3200" dirty="0"/>
              <a:t>Control for violence, number organizations, democracy, secessionism, economic development, time since </a:t>
            </a:r>
            <a:r>
              <a:rPr lang="en-US" sz="3200" dirty="0" err="1"/>
              <a:t>accomm</a:t>
            </a:r>
            <a:r>
              <a:rPr lang="en-US" sz="3200" dirty="0"/>
              <a:t>. &amp; cubic splines</a:t>
            </a:r>
          </a:p>
          <a:p>
            <a:pPr lvl="0"/>
            <a:r>
              <a:rPr lang="en-US" sz="3200" dirty="0"/>
              <a:t>Three-fold increase in chance of accommodation [0% - 100%]</a:t>
            </a:r>
          </a:p>
          <a:p>
            <a:pPr lvl="0"/>
            <a:endParaRPr lang="en-US" sz="3200" dirty="0"/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47628"/>
            <a:ext cx="12192000" cy="29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17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82974" y="28926"/>
            <a:ext cx="10515600" cy="1133891"/>
          </a:xfrm>
        </p:spPr>
        <p:txBody>
          <a:bodyPr/>
          <a:lstStyle/>
          <a:p>
            <a:r>
              <a:rPr lang="en-US" dirty="0"/>
              <a:t>Predicted Probability of Accommodation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47628"/>
            <a:ext cx="12192000" cy="2984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727" y="1162817"/>
            <a:ext cx="6975764" cy="507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72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 and Accommodation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Greater nonviolence associated with accommodation</a:t>
            </a:r>
          </a:p>
          <a:p>
            <a:r>
              <a:rPr lang="en-US" sz="3200" dirty="0"/>
              <a:t>Violence does not appear to lead to accommodation</a:t>
            </a:r>
          </a:p>
          <a:p>
            <a:r>
              <a:rPr lang="en-US" sz="3200" dirty="0"/>
              <a:t>Disaggregating nonviolent strategies: </a:t>
            </a:r>
          </a:p>
          <a:p>
            <a:pPr lvl="1"/>
            <a:r>
              <a:rPr lang="en-US" sz="3200" dirty="0">
                <a:latin typeface="+mj-lt"/>
              </a:rPr>
              <a:t>Any use of </a:t>
            </a:r>
            <a:r>
              <a:rPr lang="en-US" sz="3200">
                <a:latin typeface="+mj-lt"/>
              </a:rPr>
              <a:t>NV</a:t>
            </a:r>
            <a:r>
              <a:rPr lang="en-US" sz="3200" dirty="0">
                <a:latin typeface="+mj-lt"/>
              </a:rPr>
              <a:t> intervention associated w/ accommodation </a:t>
            </a:r>
          </a:p>
          <a:p>
            <a:pPr lvl="1"/>
            <a:r>
              <a:rPr lang="en-US" sz="3200" dirty="0">
                <a:latin typeface="+mj-lt"/>
              </a:rPr>
              <a:t>Among the more symbolic strategies </a:t>
            </a:r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47628"/>
            <a:ext cx="12192000" cy="29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62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Percent vs. repertoire?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Mixed strategy</a:t>
            </a:r>
          </a:p>
          <a:p>
            <a:pPr lvl="0"/>
            <a:r>
              <a:rPr lang="en-US" dirty="0"/>
              <a:t>Radical flank</a:t>
            </a:r>
          </a:p>
          <a:p>
            <a:pPr lvl="0"/>
            <a:r>
              <a:rPr lang="en-US" dirty="0"/>
              <a:t>Diverse demands</a:t>
            </a:r>
          </a:p>
          <a:p>
            <a:pPr lvl="0"/>
            <a:r>
              <a:rPr lang="en-US" dirty="0"/>
              <a:t>Many movements</a:t>
            </a:r>
          </a:p>
          <a:p>
            <a:pPr lvl="0"/>
            <a:r>
              <a:rPr lang="en-US" dirty="0"/>
              <a:t>Ethnic exclusion</a:t>
            </a:r>
          </a:p>
          <a:p>
            <a:pPr lvl="0"/>
            <a:r>
              <a:rPr lang="en-US" dirty="0"/>
              <a:t>Who is doing what?</a:t>
            </a:r>
          </a:p>
          <a:p>
            <a:pPr lvl="1"/>
            <a:r>
              <a:rPr lang="en-US" sz="2800" dirty="0"/>
              <a:t>Account for duration of organization (10 </a:t>
            </a:r>
            <a:r>
              <a:rPr lang="en-US" sz="2800" dirty="0" err="1"/>
              <a:t>yrs</a:t>
            </a:r>
            <a:r>
              <a:rPr lang="en-US" sz="2800" dirty="0"/>
              <a:t> or older use </a:t>
            </a:r>
            <a:r>
              <a:rPr lang="en-US" sz="2800" dirty="0" err="1"/>
              <a:t>nv</a:t>
            </a:r>
            <a:r>
              <a:rPr lang="en-US" sz="2800" dirty="0"/>
              <a:t>)</a:t>
            </a:r>
          </a:p>
          <a:p>
            <a:pPr lvl="2"/>
            <a:r>
              <a:rPr lang="en-US" sz="2800" dirty="0"/>
              <a:t>Not sig predictor, but percent remains so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47628"/>
            <a:ext cx="12192000" cy="29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15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susceptibility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Autofit/>
          </a:bodyPr>
          <a:lstStyle/>
          <a:p>
            <a:pPr lvl="0"/>
            <a:r>
              <a:rPr lang="en-US" sz="3200" dirty="0"/>
              <a:t>Controls for which states are susceptible to external pressure: </a:t>
            </a:r>
          </a:p>
          <a:p>
            <a:pPr lvl="1"/>
            <a:r>
              <a:rPr lang="en-US" sz="3200" dirty="0">
                <a:latin typeface="+mj-lt"/>
              </a:rPr>
              <a:t>Small, transitional, and economically dependent</a:t>
            </a:r>
          </a:p>
          <a:p>
            <a:pPr lvl="1"/>
            <a:r>
              <a:rPr lang="en-US" sz="3200" dirty="0">
                <a:latin typeface="+mj-lt"/>
              </a:rPr>
              <a:t>Interacting with nonviolence: NV more effective in politically unstable states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47628"/>
            <a:ext cx="12192000" cy="29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72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Probing mechanisms &amp; inference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sz="3200" dirty="0"/>
              <a:t>Do movements using more NV get more attention/pressure?</a:t>
            </a:r>
          </a:p>
          <a:p>
            <a:pPr lvl="1"/>
            <a:r>
              <a:rPr lang="en-US" sz="3200" dirty="0">
                <a:latin typeface="+mj-lt"/>
              </a:rPr>
              <a:t>UN resolutions </a:t>
            </a:r>
          </a:p>
          <a:p>
            <a:pPr lvl="1"/>
            <a:r>
              <a:rPr lang="en-US" sz="3200" dirty="0">
                <a:latin typeface="+mj-lt"/>
              </a:rPr>
              <a:t>Use of nonviolence increases chance of a UN resolution</a:t>
            </a:r>
          </a:p>
          <a:p>
            <a:pPr lvl="0"/>
            <a:r>
              <a:rPr lang="en-US" sz="3200" dirty="0"/>
              <a:t>Non-random assignment of nonviolence </a:t>
            </a:r>
          </a:p>
          <a:p>
            <a:pPr lvl="1"/>
            <a:r>
              <a:rPr lang="en-US" sz="3200" dirty="0">
                <a:latin typeface="+mj-lt"/>
              </a:rPr>
              <a:t>Treatment effects models</a:t>
            </a:r>
          </a:p>
          <a:p>
            <a:pPr lvl="1"/>
            <a:r>
              <a:rPr lang="en-US" sz="3200" dirty="0">
                <a:latin typeface="+mj-lt"/>
              </a:rPr>
              <a:t>Movements using majority nonviolence vs. those that do not</a:t>
            </a:r>
          </a:p>
          <a:p>
            <a:pPr lvl="1"/>
            <a:r>
              <a:rPr lang="en-US" sz="3200" dirty="0">
                <a:latin typeface="+mj-lt"/>
              </a:rPr>
              <a:t>Higher mean predicted probability of accommodation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47628"/>
            <a:ext cx="12192000" cy="29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54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&amp; 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Conditions for effective nonviolence in self-determination disputes </a:t>
            </a:r>
          </a:p>
          <a:p>
            <a:r>
              <a:rPr lang="en-US" sz="3200" dirty="0"/>
              <a:t>Diversity of strategies </a:t>
            </a:r>
          </a:p>
          <a:p>
            <a:r>
              <a:rPr lang="en-US" sz="3200" dirty="0"/>
              <a:t>Understanding trajectory </a:t>
            </a:r>
          </a:p>
          <a:p>
            <a:r>
              <a:rPr lang="en-US" sz="3200" dirty="0"/>
              <a:t>Other ways to think about “success”</a:t>
            </a:r>
          </a:p>
          <a:p>
            <a:r>
              <a:rPr lang="en-US" sz="3200" dirty="0"/>
              <a:t>Thank you!</a:t>
            </a:r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47628"/>
            <a:ext cx="12192000" cy="29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897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289" y="170252"/>
            <a:ext cx="10515600" cy="1325563"/>
          </a:xfrm>
        </p:spPr>
        <p:txBody>
          <a:bodyPr/>
          <a:lstStyle/>
          <a:p>
            <a:r>
              <a:rPr lang="en-US" dirty="0"/>
              <a:t>Strategy Examples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Strikes: Democratic Party of Turkish Cyprus general strike 2000, CONAIE in Ecuador 1997, Jammu Kashmir Nationalist Front in India 2001</a:t>
            </a:r>
          </a:p>
          <a:p>
            <a:r>
              <a:rPr lang="en-US" dirty="0"/>
              <a:t>Demonstrations: Social Democratic Front (westerns in Cameroon mid-1990s), Hamas (1991)</a:t>
            </a:r>
          </a:p>
          <a:p>
            <a:r>
              <a:rPr lang="en-US" dirty="0"/>
              <a:t>NV intervention: Herri Batasuna (Basque) road blockade 1984, LTTE road blockade 1984, Tibetan Student Congress human chain 1996, Niger Delta People's Volunteer Force (NDPVF) shut down well in 2004.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71691"/>
            <a:ext cx="12192000" cy="29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68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Examples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Social noncooperation: National Alliance for Reconstruction (NAR) hunger strike (Tobagonians in Trinidad and Tobago 2002), ETA-M hunger strike 2004, Akali Dal (Sikhs in India) 1961.</a:t>
            </a:r>
          </a:p>
          <a:p>
            <a:r>
              <a:rPr lang="en-US" dirty="0"/>
              <a:t>Political noncooperation: Civic United Front (CUF) (Zanzibari) refuse to sit for legislative session and loose seats in 2001), Sindh Taraqi Pasand Party (Sinhis in Pakistan) boycott election in 2002.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47628"/>
            <a:ext cx="12192000" cy="29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04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329" y="1554081"/>
            <a:ext cx="5518208" cy="4340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47628"/>
            <a:ext cx="12192000" cy="2984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63774" y="2467154"/>
            <a:ext cx="34333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Free Aceh Movement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Outcomes and Processes: Violent Conflict</a:t>
            </a:r>
          </a:p>
        </p:txBody>
      </p:sp>
    </p:spTree>
    <p:extLst>
      <p:ext uri="{BB962C8B-B14F-4D97-AF65-F5344CB8AC3E}">
        <p14:creationId xmlns:p14="http://schemas.microsoft.com/office/powerpoint/2010/main" val="347142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022" y="1862725"/>
            <a:ext cx="5427385" cy="3537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47628"/>
            <a:ext cx="12192000" cy="2984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1871" y="2254679"/>
            <a:ext cx="348507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Autonomous Region in Muslim Mindanao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 and Processes: Accommodation </a:t>
            </a:r>
          </a:p>
        </p:txBody>
      </p:sp>
    </p:spTree>
    <p:extLst>
      <p:ext uri="{BB962C8B-B14F-4D97-AF65-F5344CB8AC3E}">
        <p14:creationId xmlns:p14="http://schemas.microsoft.com/office/powerpoint/2010/main" val="1940213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443" y="1690688"/>
            <a:ext cx="6460691" cy="43071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47628"/>
            <a:ext cx="12192000" cy="298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6165" y="2311878"/>
            <a:ext cx="36403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East Timor </a:t>
            </a:r>
          </a:p>
          <a:p>
            <a:pPr algn="ctr"/>
            <a:r>
              <a:rPr lang="en-US" sz="3200" dirty="0"/>
              <a:t>Mass Nonviolent Campaign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Outcomes and Processes: Mass Nonviolence </a:t>
            </a:r>
          </a:p>
        </p:txBody>
      </p:sp>
    </p:spTree>
    <p:extLst>
      <p:ext uri="{BB962C8B-B14F-4D97-AF65-F5344CB8AC3E}">
        <p14:creationId xmlns:p14="http://schemas.microsoft.com/office/powerpoint/2010/main" val="754415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165" y="2752569"/>
            <a:ext cx="6096000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47628"/>
            <a:ext cx="12192000" cy="2984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17222" y="1492322"/>
            <a:ext cx="3640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Rallies in Scotland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Outcomes and Processes: Nonviolent Action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41" y="1383834"/>
            <a:ext cx="5636077" cy="34168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87276" y="5234640"/>
            <a:ext cx="3640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Sit-ins in Kashmir </a:t>
            </a:r>
          </a:p>
        </p:txBody>
      </p:sp>
    </p:spTree>
    <p:extLst>
      <p:ext uri="{BB962C8B-B14F-4D97-AF65-F5344CB8AC3E}">
        <p14:creationId xmlns:p14="http://schemas.microsoft.com/office/powerpoint/2010/main" val="702075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Fragmentation of Movements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47628"/>
            <a:ext cx="12192000" cy="298444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62514"/>
            <a:ext cx="6482367" cy="47144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15531" y="1462514"/>
            <a:ext cx="39681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/>
              <a:t>139 SD movements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/>
              <a:t>1960 -2005</a:t>
            </a:r>
          </a:p>
          <a:p>
            <a:pPr marL="457200" lvl="0" indent="-457200">
              <a:buFont typeface="Arial" charset="0"/>
              <a:buChar char="•"/>
            </a:pPr>
            <a:r>
              <a:rPr lang="en-US" sz="3200" dirty="0"/>
              <a:t>&gt;1200 organizations</a:t>
            </a:r>
          </a:p>
          <a:p>
            <a:pPr marL="457200" lvl="0" indent="-457200">
              <a:buFont typeface="Arial" charset="0"/>
              <a:buChar char="•"/>
            </a:pPr>
            <a:r>
              <a:rPr lang="en-US" sz="3200" dirty="0"/>
              <a:t>90% internally divided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48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tactics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Effects of fragmentation established</a:t>
            </a:r>
          </a:p>
          <a:p>
            <a:r>
              <a:rPr lang="en-US" sz="3200" dirty="0"/>
              <a:t>Treat organizations as similar</a:t>
            </a:r>
          </a:p>
          <a:p>
            <a:pPr lvl="1"/>
            <a:r>
              <a:rPr lang="en-US" sz="3200" dirty="0">
                <a:latin typeface="+mj-lt"/>
              </a:rPr>
              <a:t>IRA and Sinn Fein – two organizations</a:t>
            </a:r>
          </a:p>
          <a:p>
            <a:pPr lvl="1"/>
            <a:r>
              <a:rPr lang="en-US" sz="3200" dirty="0">
                <a:latin typeface="+mj-lt"/>
              </a:rPr>
              <a:t>No consideration of their diversity of strategies</a:t>
            </a:r>
          </a:p>
          <a:p>
            <a:r>
              <a:rPr lang="en-US" sz="3200" dirty="0"/>
              <a:t>Address strategy diversity at organization and movement levels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71691"/>
            <a:ext cx="12192000" cy="29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77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Movement Fragmentation and Nonviolence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Important work on nonviolence (C &amp; S 2011)</a:t>
            </a:r>
          </a:p>
          <a:p>
            <a:r>
              <a:rPr lang="en-US" sz="3200" dirty="0"/>
              <a:t>Not used and doesn't work in separatist disputes</a:t>
            </a:r>
          </a:p>
          <a:p>
            <a:r>
              <a:rPr lang="en-US" sz="3200" dirty="0"/>
              <a:t>Not necessarily correct</a:t>
            </a:r>
          </a:p>
          <a:p>
            <a:r>
              <a:rPr lang="en-US" sz="3200" dirty="0"/>
              <a:t>Intuition </a:t>
            </a:r>
            <a:r>
              <a:rPr lang="en-US" sz="3200" dirty="0">
                <a:sym typeface="Wingdings"/>
              </a:rPr>
              <a:t> l</a:t>
            </a:r>
            <a:r>
              <a:rPr lang="en-US" sz="3200" dirty="0"/>
              <a:t>ots of nonviolent behavior</a:t>
            </a:r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47628"/>
            <a:ext cx="12192000" cy="29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57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2799</TotalTime>
  <Words>940</Words>
  <Application>Microsoft Macintosh PowerPoint</Application>
  <PresentationFormat>Widescreen</PresentationFormat>
  <Paragraphs>152</Paragraphs>
  <Slides>28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Wingdings</vt:lpstr>
      <vt:lpstr>Office Theme</vt:lpstr>
      <vt:lpstr>The Efficacy of Nonviolence in Self-determination Disputes</vt:lpstr>
      <vt:lpstr>Challenges over National Self-determination</vt:lpstr>
      <vt:lpstr>PowerPoint Presentation</vt:lpstr>
      <vt:lpstr>Outcomes and Processes: Accommodation </vt:lpstr>
      <vt:lpstr>PowerPoint Presentation</vt:lpstr>
      <vt:lpstr>PowerPoint Presentation</vt:lpstr>
      <vt:lpstr>Beyond Fragmentation of Movements</vt:lpstr>
      <vt:lpstr>The role of tactics</vt:lpstr>
      <vt:lpstr>Movement Fragmentation and Nonviolence</vt:lpstr>
      <vt:lpstr>Data on Nonviolent Strategies </vt:lpstr>
      <vt:lpstr>PowerPoint Presentation</vt:lpstr>
      <vt:lpstr>Diversity of Organizations’ NV Strategies</vt:lpstr>
      <vt:lpstr>PowerPoint Presentation</vt:lpstr>
      <vt:lpstr>Understanding Efficacy </vt:lpstr>
      <vt:lpstr>Efficacy as Accommodation by the State</vt:lpstr>
      <vt:lpstr>Accommodation in SD Movements </vt:lpstr>
      <vt:lpstr>Patterns of Accommodation</vt:lpstr>
      <vt:lpstr>Nonviolence and SD Accommodation </vt:lpstr>
      <vt:lpstr>An Alternative Path</vt:lpstr>
      <vt:lpstr>Quantitative Empirical Evaluation </vt:lpstr>
      <vt:lpstr>Predicted Probability of Accommodation</vt:lpstr>
      <vt:lpstr>Strategies and Accommodation</vt:lpstr>
      <vt:lpstr>Percent vs. repertoire?</vt:lpstr>
      <vt:lpstr>State susceptibility </vt:lpstr>
      <vt:lpstr>Probing mechanisms &amp; inference</vt:lpstr>
      <vt:lpstr>Conclusions &amp; Future Work</vt:lpstr>
      <vt:lpstr>Strategy Examples 1</vt:lpstr>
      <vt:lpstr>Strategy Examples 2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Strategies of Dissent:  violent and non-violence resistance in self-determination disputes </dc:title>
  <dc:creator>Kathleen Cunningham</dc:creator>
  <cp:lastModifiedBy>Kathleen Gallagher Cunningham</cp:lastModifiedBy>
  <cp:revision>87</cp:revision>
  <cp:lastPrinted>2017-10-18T16:58:07Z</cp:lastPrinted>
  <dcterms:created xsi:type="dcterms:W3CDTF">2017-01-17T15:12:01Z</dcterms:created>
  <dcterms:modified xsi:type="dcterms:W3CDTF">2018-09-08T20:20:18Z</dcterms:modified>
</cp:coreProperties>
</file>